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inner-fish.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Your Inner Fish</a:t>
            </a:r>
          </a:p>
          <a:p>
            <a:pPr algn="ctr">
              <a:defRPr sz="1500" i="1">
                <a:solidFill>
                  <a:srgbClr val="1A1A2E"/>
                </a:solidFill>
              </a:defRPr>
            </a:pPr>
            <a:r>
              <a:t>Why You Share Bones with a 375-Million-Year-Old Fish</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MS-LS4-1, MS-LS4-2</a:t>
            </a:r>
          </a:p>
          <a:p>
            <a:pPr algn="r">
              <a:defRPr sz="1200">
                <a:solidFill>
                  <a:srgbClr val="1A1A2E"/>
                </a:solidFill>
              </a:defRPr>
            </a:pPr>
            <a:r>
              <a:t>7th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Analyze fossil evidence showing how species have changed over millions of years</a:t>
            </a:r>
          </a:p>
          <a:p>
            <a:pPr>
              <a:spcBef>
                <a:spcPts val="800"/>
              </a:spcBef>
              <a:defRPr sz="1600">
                <a:solidFill>
                  <a:srgbClr val="1A1A2E"/>
                </a:solidFill>
              </a:defRPr>
            </a:pPr>
            <a:r>
              <a:t>  *  Model how environmental change drives species diversification and extinction</a:t>
            </a:r>
          </a:p>
          <a:p>
            <a:pPr>
              <a:spcBef>
                <a:spcPts val="800"/>
              </a:spcBef>
              <a:defRPr sz="1600">
                <a:solidFill>
                  <a:srgbClr val="1A1A2E"/>
                </a:solidFill>
              </a:defRPr>
            </a:pPr>
            <a:r>
              <a:t>  *  Identify homologous structures as evidence of common ancestry</a:t>
            </a:r>
          </a:p>
          <a:p>
            <a:pPr>
              <a:spcBef>
                <a:spcPts val="800"/>
              </a:spcBef>
              <a:defRPr sz="1600">
                <a:solidFill>
                  <a:srgbClr val="1A1A2E"/>
                </a:solidFill>
              </a:defRPr>
            </a:pPr>
            <a:r>
              <a:t>  *  Explain how the fossil record supports the theory of evolution</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Fossil Record</a:t>
            </a:r>
          </a:p>
          <a:p>
            <a:pPr>
              <a:defRPr sz="1300" i="1">
                <a:solidFill>
                  <a:srgbClr val="1A1A2E"/>
                </a:solidFill>
              </a:defRPr>
            </a:pPr>
            <a:r>
              <a:t>     The collection of all known fossils arranged chronologically, showing the history of life on Earth</a:t>
            </a:r>
          </a:p>
          <a:p>
            <a:pPr>
              <a:spcBef>
                <a:spcPts val="800"/>
              </a:spcBef>
              <a:defRPr sz="1500" b="1">
                <a:solidFill>
                  <a:srgbClr val="0D1B2A"/>
                </a:solidFill>
              </a:defRPr>
            </a:pPr>
            <a:r>
              <a:t>  Homologous Structure</a:t>
            </a:r>
          </a:p>
          <a:p>
            <a:pPr>
              <a:defRPr sz="1300" i="1">
                <a:solidFill>
                  <a:srgbClr val="1A1A2E"/>
                </a:solidFill>
              </a:defRPr>
            </a:pPr>
            <a:r>
              <a:t>     Body parts in different species that share the same basic structure because they evolved from a common ancestor</a:t>
            </a:r>
          </a:p>
          <a:p>
            <a:pPr>
              <a:spcBef>
                <a:spcPts val="800"/>
              </a:spcBef>
              <a:defRPr sz="1500" b="1">
                <a:solidFill>
                  <a:srgbClr val="0D1B2A"/>
                </a:solidFill>
              </a:defRPr>
            </a:pPr>
            <a:r>
              <a:t>  Common Ancestor</a:t>
            </a:r>
          </a:p>
          <a:p>
            <a:pPr>
              <a:defRPr sz="1300" i="1">
                <a:solidFill>
                  <a:srgbClr val="1A1A2E"/>
                </a:solidFill>
              </a:defRPr>
            </a:pPr>
            <a:r>
              <a:t>     An ancient organism from which two or more different species evolved over time</a:t>
            </a:r>
          </a:p>
          <a:p>
            <a:pPr>
              <a:spcBef>
                <a:spcPts val="800"/>
              </a:spcBef>
              <a:defRPr sz="1500" b="1">
                <a:solidFill>
                  <a:srgbClr val="0D1B2A"/>
                </a:solidFill>
              </a:defRPr>
            </a:pPr>
            <a:r>
              <a:t>  Transitional Fossil</a:t>
            </a:r>
          </a:p>
          <a:p>
            <a:pPr>
              <a:defRPr sz="1300" i="1">
                <a:solidFill>
                  <a:srgbClr val="1A1A2E"/>
                </a:solidFill>
              </a:defRPr>
            </a:pPr>
            <a:r>
              <a:t>     A fossil that shows features of both an ancestral group and a descendant group</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 humans have the same bones as a fish that lived 375 million years ago?</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Why You Share Bones with a 375-Million-Year-Old Fish. Today we'll build a MODEL to discover the answer!</a:t>
            </a:r>
          </a:p>
        </p:txBody>
      </p:sp>
      <p:pic>
        <p:nvPicPr>
          <p:cNvPr id="8" name="Picture 7" descr="landscape-fossils.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evolution.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Environmental Change Rate</a:t>
            </a:r>
          </a:p>
          <a:p>
            <a:pPr>
              <a:spcBef>
                <a:spcPts val="600"/>
              </a:spcBef>
              <a:defRPr sz="1600"/>
            </a:pPr>
            <a:r>
              <a:t>     *  Time (Millions of Years)</a:t>
            </a:r>
          </a:p>
          <a:p>
            <a:pPr>
              <a:spcBef>
                <a:spcPts val="600"/>
              </a:spcBef>
              <a:defRPr sz="1600"/>
            </a:pPr>
            <a:r>
              <a:t>     *  Anatomical Similarity</a:t>
            </a:r>
          </a:p>
          <a:p>
            <a:pPr>
              <a:spcBef>
                <a:spcPts val="600"/>
              </a:spcBef>
              <a:defRPr sz="1600"/>
            </a:pPr>
            <a:r>
              <a:t>     *  Species Diversity</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fossils.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environmental change rate increases dramatically, what happens to species diversity? Does it always go up, or can it crash?</a:t>
            </a:r>
          </a:p>
        </p:txBody>
      </p:sp>
      <p:pic>
        <p:nvPicPr>
          <p:cNvPr id="8" name="Picture 7" descr="discussion-fossils.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Stable Environment</a:t>
            </a:r>
          </a:p>
          <a:p>
            <a:pPr>
              <a:defRPr sz="1400"/>
            </a:pPr>
            <a:r>
              <a:t>     Set Environmental Change Rate low and observe Species Diversity over time</a:t>
            </a:r>
          </a:p>
          <a:p>
            <a:pPr>
              <a:spcBef>
                <a:spcPts val="1200"/>
              </a:spcBef>
              <a:defRPr sz="1600" b="1"/>
            </a:pPr>
            <a:r>
              <a:t>Mass Extinction Event</a:t>
            </a:r>
          </a:p>
          <a:p>
            <a:pPr>
              <a:defRPr sz="1400"/>
            </a:pPr>
            <a:r>
              <a:t>     Lock Environmental Change Rate to maximum and observe the cascade</a:t>
            </a:r>
          </a:p>
          <a:p>
            <a:pPr>
              <a:spcBef>
                <a:spcPts val="1200"/>
              </a:spcBef>
              <a:defRPr sz="1600" b="1"/>
            </a:pPr>
            <a:r>
              <a:t>Gradual Adaptation</a:t>
            </a:r>
          </a:p>
          <a:p>
            <a:pPr>
              <a:defRPr sz="1400"/>
            </a:pPr>
            <a:r>
              <a:t>     Set moderate change and track Anatomical Similarity over millions of years</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Species that can't adapt to environmental change go extinct — creating gaps in the fossil record</a:t>
            </a:r>
          </a:p>
          <a:p>
            <a:pPr>
              <a:spcBef>
                <a:spcPts val="1000"/>
              </a:spcBef>
              <a:defRPr sz="1500">
                <a:solidFill>
                  <a:srgbClr val="1A1A2E"/>
                </a:solidFill>
              </a:defRPr>
            </a:pPr>
            <a:r>
              <a:t>  *  Homologous structures prove that very different-looking animals evolved from common ancestors</a:t>
            </a:r>
          </a:p>
          <a:p>
            <a:pPr>
              <a:spcBef>
                <a:spcPts val="1000"/>
              </a:spcBef>
              <a:defRPr sz="1500">
                <a:solidFill>
                  <a:srgbClr val="1A1A2E"/>
                </a:solidFill>
              </a:defRPr>
            </a:pPr>
            <a:r>
              <a:t>  *  Mass extinction events reduce diversity temporarily but open ecological niches for new species</a:t>
            </a:r>
          </a:p>
          <a:p>
            <a:pPr>
              <a:spcBef>
                <a:spcPts val="1000"/>
              </a:spcBef>
              <a:defRPr sz="1500">
                <a:solidFill>
                  <a:srgbClr val="1A1A2E"/>
                </a:solidFill>
              </a:defRPr>
            </a:pPr>
            <a:r>
              <a:t>  *  The fossil record shows a clear pattern: simple organisms came first, complexity increased over time</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Humans share bones with ancient fish because we evolved from the same common ancestor. The fossil Tiktaalik (375 million years old) shows the transition from fins to limbs. Our arm bones — humerus, radius, ulna — are the SAME bones, modified over millions of years through evolution!</a:t>
            </a:r>
          </a:p>
        </p:txBody>
      </p:sp>
      <p:pic>
        <p:nvPicPr>
          <p:cNvPr id="8" name="Picture 7" descr="cover-inner-fish.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Build an Evolutionary Evidence Wall</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Create a visual display showing evidence for evolution from the fossil record, including homologous structures and transitional fossils, for a natural history museum.</a:t>
            </a:r>
          </a:p>
          <a:p>
            <a:br/>
            <a:pPr>
              <a:spcBef>
                <a:spcPts val="1000"/>
              </a:spcBef>
              <a:defRPr sz="1600" b="1">
                <a:solidFill>
                  <a:srgbClr val="1A4780"/>
                </a:solidFill>
              </a:defRPr>
            </a:pPr>
            <a:r>
              <a:t>The Challenge:</a:t>
            </a:r>
          </a:p>
          <a:p>
            <a:pPr>
              <a:defRPr sz="1400"/>
            </a:pPr>
            <a:r>
              <a:t>A natural history museum needs a new exhibit showing how scientists use fossils and anatomy to trace evolutionary relationships. Your team will design the exhibit using evidence from your model.</a:t>
            </a:r>
          </a:p>
          <a:p>
            <a:br/>
            <a:pPr>
              <a:spcBef>
                <a:spcPts val="1000"/>
              </a:spcBef>
              <a:defRPr sz="1600" b="1">
                <a:solidFill>
                  <a:srgbClr val="1A4780"/>
                </a:solidFill>
              </a:defRPr>
            </a:pPr>
            <a:r>
              <a:t>Think Like an Engineer:</a:t>
            </a:r>
          </a:p>
          <a:p>
            <a:pPr>
              <a:spcBef>
                <a:spcPts val="400"/>
              </a:spcBef>
              <a:defRPr sz="1300"/>
            </a:pPr>
            <a:r>
              <a:t>     *  What fossil evidence most clearly shows evolutionary relationships?</a:t>
            </a:r>
          </a:p>
          <a:p>
            <a:pPr>
              <a:spcBef>
                <a:spcPts val="400"/>
              </a:spcBef>
              <a:defRPr sz="1300"/>
            </a:pPr>
            <a:r>
              <a:t>     *  How do you visually show homologous structures across different species?</a:t>
            </a:r>
          </a:p>
          <a:p>
            <a:pPr>
              <a:spcBef>
                <a:spcPts val="400"/>
              </a:spcBef>
              <a:defRPr sz="1300"/>
            </a:pPr>
            <a:r>
              <a:t>     *  What story does your evidence wall tell about the history of life?</a:t>
            </a:r>
          </a:p>
        </p:txBody>
      </p:sp>
      <p:pic>
        <p:nvPicPr>
          <p:cNvPr id="7" name="Picture 6" descr="stem-evidence-wall.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Paleontologists excavate and study fossils to understand the history of life on Earth. They work for museums, universities, and geological surveys, earning $55,000–$110,000/year.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